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CRUMP@BUFFALOSCHOOLS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CRUMP@BUFFALOSCHOOL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226F5-6126-4C4B-B625-D72E1137154B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AE2EC-35B0-465B-A16A-EB4D581FB730}">
      <dgm:prSet/>
      <dgm:spPr/>
      <dgm:t>
        <a:bodyPr/>
        <a:lstStyle/>
        <a:p>
          <a:r>
            <a:rPr lang="en-US"/>
            <a:t>PLEASE SEE MR. CRUMP IN ROOM 218</a:t>
          </a:r>
        </a:p>
      </dgm:t>
    </dgm:pt>
    <dgm:pt modelId="{214A1EC7-031C-4837-AC63-4EE9F79A2CFC}" type="parTrans" cxnId="{674A353A-988A-486B-B7B6-23468C6290A4}">
      <dgm:prSet/>
      <dgm:spPr/>
      <dgm:t>
        <a:bodyPr/>
        <a:lstStyle/>
        <a:p>
          <a:endParaRPr lang="en-US"/>
        </a:p>
      </dgm:t>
    </dgm:pt>
    <dgm:pt modelId="{489CAA59-FD06-48B0-BC82-2C7B25C713B8}" type="sibTrans" cxnId="{674A353A-988A-486B-B7B6-23468C6290A4}">
      <dgm:prSet/>
      <dgm:spPr/>
      <dgm:t>
        <a:bodyPr/>
        <a:lstStyle/>
        <a:p>
          <a:endParaRPr lang="en-US"/>
        </a:p>
      </dgm:t>
    </dgm:pt>
    <dgm:pt modelId="{C0F451FF-113D-4690-9748-A3F0FC1466F3}">
      <dgm:prSet/>
      <dgm:spPr/>
      <dgm:t>
        <a:bodyPr/>
        <a:lstStyle/>
        <a:p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GCRUMP@BUFFALOSCHOOLS.ORG</a:t>
          </a:r>
          <a:endParaRPr lang="en-US"/>
        </a:p>
      </dgm:t>
    </dgm:pt>
    <dgm:pt modelId="{BF898D5C-E455-4BE8-91EC-813CE3F98FEE}" type="parTrans" cxnId="{1A7E5385-DFC2-4C6B-9D67-9CB9BDF9F339}">
      <dgm:prSet/>
      <dgm:spPr/>
      <dgm:t>
        <a:bodyPr/>
        <a:lstStyle/>
        <a:p>
          <a:endParaRPr lang="en-US"/>
        </a:p>
      </dgm:t>
    </dgm:pt>
    <dgm:pt modelId="{2135863F-8842-420B-A2D9-EC65311A242C}" type="sibTrans" cxnId="{1A7E5385-DFC2-4C6B-9D67-9CB9BDF9F339}">
      <dgm:prSet/>
      <dgm:spPr/>
      <dgm:t>
        <a:bodyPr/>
        <a:lstStyle/>
        <a:p>
          <a:endParaRPr lang="en-US"/>
        </a:p>
      </dgm:t>
    </dgm:pt>
    <dgm:pt modelId="{807B7F1E-5746-4C94-8A5A-4FD0850411BE}">
      <dgm:prSet/>
      <dgm:spPr/>
      <dgm:t>
        <a:bodyPr/>
        <a:lstStyle/>
        <a:p>
          <a:r>
            <a:rPr lang="en-US"/>
            <a:t>CONTACT ADDRESS AND NO.: 319 SUFFOLK STREET, BUFFALO, NY 14215</a:t>
          </a:r>
        </a:p>
      </dgm:t>
    </dgm:pt>
    <dgm:pt modelId="{D3D2CDD3-9FA1-4F97-8CA0-3FD8FA68BB49}" type="parTrans" cxnId="{82ADCCCA-F73F-4915-889C-A98F02717710}">
      <dgm:prSet/>
      <dgm:spPr/>
      <dgm:t>
        <a:bodyPr/>
        <a:lstStyle/>
        <a:p>
          <a:endParaRPr lang="en-US"/>
        </a:p>
      </dgm:t>
    </dgm:pt>
    <dgm:pt modelId="{31FE98BB-B09E-435A-9A3E-2E8E1CEE954A}" type="sibTrans" cxnId="{82ADCCCA-F73F-4915-889C-A98F02717710}">
      <dgm:prSet/>
      <dgm:spPr/>
      <dgm:t>
        <a:bodyPr/>
        <a:lstStyle/>
        <a:p>
          <a:endParaRPr lang="en-US"/>
        </a:p>
      </dgm:t>
    </dgm:pt>
    <dgm:pt modelId="{8D7741FC-EFE5-4EA4-BCA3-8E89794ED07A}">
      <dgm:prSet/>
      <dgm:spPr/>
      <dgm:t>
        <a:bodyPr/>
        <a:lstStyle/>
        <a:p>
          <a:r>
            <a:rPr lang="en-US" dirty="0"/>
            <a:t>716-816-4330 x1218</a:t>
          </a:r>
        </a:p>
      </dgm:t>
    </dgm:pt>
    <dgm:pt modelId="{68761CDD-0D76-4FAB-87CF-F3D6E8EEA0F6}" type="parTrans" cxnId="{6AB1E38E-FCDA-45AC-8CE3-F18A9B97F7C9}">
      <dgm:prSet/>
      <dgm:spPr/>
      <dgm:t>
        <a:bodyPr/>
        <a:lstStyle/>
        <a:p>
          <a:endParaRPr lang="en-US"/>
        </a:p>
      </dgm:t>
    </dgm:pt>
    <dgm:pt modelId="{D7F4FD0D-D35D-4E30-9E0B-EDF4A93AF920}" type="sibTrans" cxnId="{6AB1E38E-FCDA-45AC-8CE3-F18A9B97F7C9}">
      <dgm:prSet/>
      <dgm:spPr/>
      <dgm:t>
        <a:bodyPr/>
        <a:lstStyle/>
        <a:p>
          <a:endParaRPr lang="en-US"/>
        </a:p>
      </dgm:t>
    </dgm:pt>
    <dgm:pt modelId="{99BCE850-8313-42BD-8893-137020E936DF}" type="pres">
      <dgm:prSet presAssocID="{5DA226F5-6126-4C4B-B625-D72E1137154B}" presName="vert0" presStyleCnt="0">
        <dgm:presLayoutVars>
          <dgm:dir/>
          <dgm:animOne val="branch"/>
          <dgm:animLvl val="lvl"/>
        </dgm:presLayoutVars>
      </dgm:prSet>
      <dgm:spPr/>
    </dgm:pt>
    <dgm:pt modelId="{AECD5F6E-6AF3-443A-8B7F-757D2AD71368}" type="pres">
      <dgm:prSet presAssocID="{EE5AE2EC-35B0-465B-A16A-EB4D581FB730}" presName="thickLine" presStyleLbl="alignNode1" presStyleIdx="0" presStyleCnt="4"/>
      <dgm:spPr/>
    </dgm:pt>
    <dgm:pt modelId="{A07B5E47-AABE-4859-9934-D1B3B0E76751}" type="pres">
      <dgm:prSet presAssocID="{EE5AE2EC-35B0-465B-A16A-EB4D581FB730}" presName="horz1" presStyleCnt="0"/>
      <dgm:spPr/>
    </dgm:pt>
    <dgm:pt modelId="{6BD0DA3D-62C9-4FE6-8A21-EC5B840208A1}" type="pres">
      <dgm:prSet presAssocID="{EE5AE2EC-35B0-465B-A16A-EB4D581FB730}" presName="tx1" presStyleLbl="revTx" presStyleIdx="0" presStyleCnt="4"/>
      <dgm:spPr/>
    </dgm:pt>
    <dgm:pt modelId="{227B8E69-A5EC-48AA-87E3-40468C48407A}" type="pres">
      <dgm:prSet presAssocID="{EE5AE2EC-35B0-465B-A16A-EB4D581FB730}" presName="vert1" presStyleCnt="0"/>
      <dgm:spPr/>
    </dgm:pt>
    <dgm:pt modelId="{0BD7C27F-8365-4425-AFD2-921F99B9193A}" type="pres">
      <dgm:prSet presAssocID="{C0F451FF-113D-4690-9748-A3F0FC1466F3}" presName="thickLine" presStyleLbl="alignNode1" presStyleIdx="1" presStyleCnt="4"/>
      <dgm:spPr/>
    </dgm:pt>
    <dgm:pt modelId="{35B3E7B9-395A-4CC4-93EE-7B4191121193}" type="pres">
      <dgm:prSet presAssocID="{C0F451FF-113D-4690-9748-A3F0FC1466F3}" presName="horz1" presStyleCnt="0"/>
      <dgm:spPr/>
    </dgm:pt>
    <dgm:pt modelId="{C6BC1974-C9C3-4450-B24E-C247C815E6E5}" type="pres">
      <dgm:prSet presAssocID="{C0F451FF-113D-4690-9748-A3F0FC1466F3}" presName="tx1" presStyleLbl="revTx" presStyleIdx="1" presStyleCnt="4"/>
      <dgm:spPr/>
    </dgm:pt>
    <dgm:pt modelId="{1738AADA-AC00-4615-81E4-05909E6EEBBF}" type="pres">
      <dgm:prSet presAssocID="{C0F451FF-113D-4690-9748-A3F0FC1466F3}" presName="vert1" presStyleCnt="0"/>
      <dgm:spPr/>
    </dgm:pt>
    <dgm:pt modelId="{C9A41CD3-0CC7-4CB7-8CF7-BC0F445245D6}" type="pres">
      <dgm:prSet presAssocID="{807B7F1E-5746-4C94-8A5A-4FD0850411BE}" presName="thickLine" presStyleLbl="alignNode1" presStyleIdx="2" presStyleCnt="4"/>
      <dgm:spPr/>
    </dgm:pt>
    <dgm:pt modelId="{6C674644-4E8B-4811-BEE2-1E5BFB09AF0F}" type="pres">
      <dgm:prSet presAssocID="{807B7F1E-5746-4C94-8A5A-4FD0850411BE}" presName="horz1" presStyleCnt="0"/>
      <dgm:spPr/>
    </dgm:pt>
    <dgm:pt modelId="{C2E5A0A1-70C3-4074-9503-42ED6647A5C5}" type="pres">
      <dgm:prSet presAssocID="{807B7F1E-5746-4C94-8A5A-4FD0850411BE}" presName="tx1" presStyleLbl="revTx" presStyleIdx="2" presStyleCnt="4"/>
      <dgm:spPr/>
    </dgm:pt>
    <dgm:pt modelId="{BA9B653C-507E-4508-8895-3C9BA30ADFB0}" type="pres">
      <dgm:prSet presAssocID="{807B7F1E-5746-4C94-8A5A-4FD0850411BE}" presName="vert1" presStyleCnt="0"/>
      <dgm:spPr/>
    </dgm:pt>
    <dgm:pt modelId="{5268B79C-6054-4E7A-BEA5-9CDE947A2984}" type="pres">
      <dgm:prSet presAssocID="{8D7741FC-EFE5-4EA4-BCA3-8E89794ED07A}" presName="thickLine" presStyleLbl="alignNode1" presStyleIdx="3" presStyleCnt="4"/>
      <dgm:spPr/>
    </dgm:pt>
    <dgm:pt modelId="{C0FD9460-ACBA-4E03-A62F-50DE0285AF84}" type="pres">
      <dgm:prSet presAssocID="{8D7741FC-EFE5-4EA4-BCA3-8E89794ED07A}" presName="horz1" presStyleCnt="0"/>
      <dgm:spPr/>
    </dgm:pt>
    <dgm:pt modelId="{18CC946D-6B95-4385-AA45-0A808FD61C47}" type="pres">
      <dgm:prSet presAssocID="{8D7741FC-EFE5-4EA4-BCA3-8E89794ED07A}" presName="tx1" presStyleLbl="revTx" presStyleIdx="3" presStyleCnt="4"/>
      <dgm:spPr/>
    </dgm:pt>
    <dgm:pt modelId="{082BF19F-274A-4440-93CE-E4271C0AF502}" type="pres">
      <dgm:prSet presAssocID="{8D7741FC-EFE5-4EA4-BCA3-8E89794ED07A}" presName="vert1" presStyleCnt="0"/>
      <dgm:spPr/>
    </dgm:pt>
  </dgm:ptLst>
  <dgm:cxnLst>
    <dgm:cxn modelId="{674A353A-988A-486B-B7B6-23468C6290A4}" srcId="{5DA226F5-6126-4C4B-B625-D72E1137154B}" destId="{EE5AE2EC-35B0-465B-A16A-EB4D581FB730}" srcOrd="0" destOrd="0" parTransId="{214A1EC7-031C-4837-AC63-4EE9F79A2CFC}" sibTransId="{489CAA59-FD06-48B0-BC82-2C7B25C713B8}"/>
    <dgm:cxn modelId="{A17EB884-3F08-4176-B5C3-D071CAE2C9F9}" type="presOf" srcId="{C0F451FF-113D-4690-9748-A3F0FC1466F3}" destId="{C6BC1974-C9C3-4450-B24E-C247C815E6E5}" srcOrd="0" destOrd="0" presId="urn:microsoft.com/office/officeart/2008/layout/LinedList"/>
    <dgm:cxn modelId="{1A7E5385-DFC2-4C6B-9D67-9CB9BDF9F339}" srcId="{5DA226F5-6126-4C4B-B625-D72E1137154B}" destId="{C0F451FF-113D-4690-9748-A3F0FC1466F3}" srcOrd="1" destOrd="0" parTransId="{BF898D5C-E455-4BE8-91EC-813CE3F98FEE}" sibTransId="{2135863F-8842-420B-A2D9-EC65311A242C}"/>
    <dgm:cxn modelId="{6AB1E38E-FCDA-45AC-8CE3-F18A9B97F7C9}" srcId="{5DA226F5-6126-4C4B-B625-D72E1137154B}" destId="{8D7741FC-EFE5-4EA4-BCA3-8E89794ED07A}" srcOrd="3" destOrd="0" parTransId="{68761CDD-0D76-4FAB-87CF-F3D6E8EEA0F6}" sibTransId="{D7F4FD0D-D35D-4E30-9E0B-EDF4A93AF920}"/>
    <dgm:cxn modelId="{9E519DBA-F99C-4A42-9FA5-803992A58032}" type="presOf" srcId="{807B7F1E-5746-4C94-8A5A-4FD0850411BE}" destId="{C2E5A0A1-70C3-4074-9503-42ED6647A5C5}" srcOrd="0" destOrd="0" presId="urn:microsoft.com/office/officeart/2008/layout/LinedList"/>
    <dgm:cxn modelId="{9585FFC5-BD91-4B7B-AD85-9DB54A91C412}" type="presOf" srcId="{EE5AE2EC-35B0-465B-A16A-EB4D581FB730}" destId="{6BD0DA3D-62C9-4FE6-8A21-EC5B840208A1}" srcOrd="0" destOrd="0" presId="urn:microsoft.com/office/officeart/2008/layout/LinedList"/>
    <dgm:cxn modelId="{82ADCCCA-F73F-4915-889C-A98F02717710}" srcId="{5DA226F5-6126-4C4B-B625-D72E1137154B}" destId="{807B7F1E-5746-4C94-8A5A-4FD0850411BE}" srcOrd="2" destOrd="0" parTransId="{D3D2CDD3-9FA1-4F97-8CA0-3FD8FA68BB49}" sibTransId="{31FE98BB-B09E-435A-9A3E-2E8E1CEE954A}"/>
    <dgm:cxn modelId="{9C9227CE-9A6A-4143-85BC-D0C8DE66D37A}" type="presOf" srcId="{5DA226F5-6126-4C4B-B625-D72E1137154B}" destId="{99BCE850-8313-42BD-8893-137020E936DF}" srcOrd="0" destOrd="0" presId="urn:microsoft.com/office/officeart/2008/layout/LinedList"/>
    <dgm:cxn modelId="{A5DFBBD6-C573-48C0-8371-1D8338A84D40}" type="presOf" srcId="{8D7741FC-EFE5-4EA4-BCA3-8E89794ED07A}" destId="{18CC946D-6B95-4385-AA45-0A808FD61C47}" srcOrd="0" destOrd="0" presId="urn:microsoft.com/office/officeart/2008/layout/LinedList"/>
    <dgm:cxn modelId="{0BF01C00-D241-4020-8703-7866A903936A}" type="presParOf" srcId="{99BCE850-8313-42BD-8893-137020E936DF}" destId="{AECD5F6E-6AF3-443A-8B7F-757D2AD71368}" srcOrd="0" destOrd="0" presId="urn:microsoft.com/office/officeart/2008/layout/LinedList"/>
    <dgm:cxn modelId="{619BF6D0-9895-4CFF-9753-B8992A568C34}" type="presParOf" srcId="{99BCE850-8313-42BD-8893-137020E936DF}" destId="{A07B5E47-AABE-4859-9934-D1B3B0E76751}" srcOrd="1" destOrd="0" presId="urn:microsoft.com/office/officeart/2008/layout/LinedList"/>
    <dgm:cxn modelId="{5C733059-A31F-4D51-BC36-03D7F6EF4C27}" type="presParOf" srcId="{A07B5E47-AABE-4859-9934-D1B3B0E76751}" destId="{6BD0DA3D-62C9-4FE6-8A21-EC5B840208A1}" srcOrd="0" destOrd="0" presId="urn:microsoft.com/office/officeart/2008/layout/LinedList"/>
    <dgm:cxn modelId="{FEA53084-15D4-4FB4-916E-26712503F03E}" type="presParOf" srcId="{A07B5E47-AABE-4859-9934-D1B3B0E76751}" destId="{227B8E69-A5EC-48AA-87E3-40468C48407A}" srcOrd="1" destOrd="0" presId="urn:microsoft.com/office/officeart/2008/layout/LinedList"/>
    <dgm:cxn modelId="{F5B2892F-E68C-4E09-8E93-0FB39956AD38}" type="presParOf" srcId="{99BCE850-8313-42BD-8893-137020E936DF}" destId="{0BD7C27F-8365-4425-AFD2-921F99B9193A}" srcOrd="2" destOrd="0" presId="urn:microsoft.com/office/officeart/2008/layout/LinedList"/>
    <dgm:cxn modelId="{1D0CC2E5-F284-4B52-A771-63669E4F3E75}" type="presParOf" srcId="{99BCE850-8313-42BD-8893-137020E936DF}" destId="{35B3E7B9-395A-4CC4-93EE-7B4191121193}" srcOrd="3" destOrd="0" presId="urn:microsoft.com/office/officeart/2008/layout/LinedList"/>
    <dgm:cxn modelId="{49DAEF16-3432-4549-A2D7-D14D68CA916D}" type="presParOf" srcId="{35B3E7B9-395A-4CC4-93EE-7B4191121193}" destId="{C6BC1974-C9C3-4450-B24E-C247C815E6E5}" srcOrd="0" destOrd="0" presId="urn:microsoft.com/office/officeart/2008/layout/LinedList"/>
    <dgm:cxn modelId="{E98FF627-9D27-4365-B3EC-2B72CB3CAA8A}" type="presParOf" srcId="{35B3E7B9-395A-4CC4-93EE-7B4191121193}" destId="{1738AADA-AC00-4615-81E4-05909E6EEBBF}" srcOrd="1" destOrd="0" presId="urn:microsoft.com/office/officeart/2008/layout/LinedList"/>
    <dgm:cxn modelId="{2E9A24DD-15DF-42CF-9900-D774819BA39C}" type="presParOf" srcId="{99BCE850-8313-42BD-8893-137020E936DF}" destId="{C9A41CD3-0CC7-4CB7-8CF7-BC0F445245D6}" srcOrd="4" destOrd="0" presId="urn:microsoft.com/office/officeart/2008/layout/LinedList"/>
    <dgm:cxn modelId="{12276C91-45AC-467E-B7E5-9D24AB570F82}" type="presParOf" srcId="{99BCE850-8313-42BD-8893-137020E936DF}" destId="{6C674644-4E8B-4811-BEE2-1E5BFB09AF0F}" srcOrd="5" destOrd="0" presId="urn:microsoft.com/office/officeart/2008/layout/LinedList"/>
    <dgm:cxn modelId="{FC87D88B-0026-4553-AECA-07281B4FCB4F}" type="presParOf" srcId="{6C674644-4E8B-4811-BEE2-1E5BFB09AF0F}" destId="{C2E5A0A1-70C3-4074-9503-42ED6647A5C5}" srcOrd="0" destOrd="0" presId="urn:microsoft.com/office/officeart/2008/layout/LinedList"/>
    <dgm:cxn modelId="{79FCBC21-9204-482E-A441-BCB49372D879}" type="presParOf" srcId="{6C674644-4E8B-4811-BEE2-1E5BFB09AF0F}" destId="{BA9B653C-507E-4508-8895-3C9BA30ADFB0}" srcOrd="1" destOrd="0" presId="urn:microsoft.com/office/officeart/2008/layout/LinedList"/>
    <dgm:cxn modelId="{B49B8A3B-F211-4F5F-864A-9F30B165000B}" type="presParOf" srcId="{99BCE850-8313-42BD-8893-137020E936DF}" destId="{5268B79C-6054-4E7A-BEA5-9CDE947A2984}" srcOrd="6" destOrd="0" presId="urn:microsoft.com/office/officeart/2008/layout/LinedList"/>
    <dgm:cxn modelId="{0DC318EF-6248-4F51-B64F-CE9A27B74870}" type="presParOf" srcId="{99BCE850-8313-42BD-8893-137020E936DF}" destId="{C0FD9460-ACBA-4E03-A62F-50DE0285AF84}" srcOrd="7" destOrd="0" presId="urn:microsoft.com/office/officeart/2008/layout/LinedList"/>
    <dgm:cxn modelId="{977E0FE2-C774-4E87-BF55-731AB9A7CFC3}" type="presParOf" srcId="{C0FD9460-ACBA-4E03-A62F-50DE0285AF84}" destId="{18CC946D-6B95-4385-AA45-0A808FD61C47}" srcOrd="0" destOrd="0" presId="urn:microsoft.com/office/officeart/2008/layout/LinedList"/>
    <dgm:cxn modelId="{B36652F5-0052-45FC-9C8C-C28CE4327436}" type="presParOf" srcId="{C0FD9460-ACBA-4E03-A62F-50DE0285AF84}" destId="{082BF19F-274A-4440-93CE-E4271C0AF5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D5F6E-6AF3-443A-8B7F-757D2AD71368}">
      <dsp:nvSpPr>
        <dsp:cNvPr id="0" name=""/>
        <dsp:cNvSpPr/>
      </dsp:nvSpPr>
      <dsp:spPr>
        <a:xfrm>
          <a:off x="0" y="0"/>
          <a:ext cx="38849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DA3D-62C9-4FE6-8A21-EC5B840208A1}">
      <dsp:nvSpPr>
        <dsp:cNvPr id="0" name=""/>
        <dsp:cNvSpPr/>
      </dsp:nvSpPr>
      <dsp:spPr>
        <a:xfrm>
          <a:off x="0" y="0"/>
          <a:ext cx="3884962" cy="75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PLEASE SEE MR. CRUMP IN ROOM 218</a:t>
          </a:r>
        </a:p>
      </dsp:txBody>
      <dsp:txXfrm>
        <a:off x="0" y="0"/>
        <a:ext cx="3884962" cy="752474"/>
      </dsp:txXfrm>
    </dsp:sp>
    <dsp:sp modelId="{0BD7C27F-8365-4425-AFD2-921F99B9193A}">
      <dsp:nvSpPr>
        <dsp:cNvPr id="0" name=""/>
        <dsp:cNvSpPr/>
      </dsp:nvSpPr>
      <dsp:spPr>
        <a:xfrm>
          <a:off x="0" y="752474"/>
          <a:ext cx="3884962" cy="0"/>
        </a:xfrm>
        <a:prstGeom prst="line">
          <a:avLst/>
        </a:prstGeom>
        <a:solidFill>
          <a:schemeClr val="accent5">
            <a:hueOff val="498918"/>
            <a:satOff val="225"/>
            <a:lumOff val="-2352"/>
            <a:alphaOff val="0"/>
          </a:schemeClr>
        </a:solidFill>
        <a:ln w="9525" cap="flat" cmpd="sng" algn="ctr">
          <a:solidFill>
            <a:schemeClr val="accent5">
              <a:hueOff val="498918"/>
              <a:satOff val="225"/>
              <a:lumOff val="-2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C1974-C9C3-4450-B24E-C247C815E6E5}">
      <dsp:nvSpPr>
        <dsp:cNvPr id="0" name=""/>
        <dsp:cNvSpPr/>
      </dsp:nvSpPr>
      <dsp:spPr>
        <a:xfrm>
          <a:off x="0" y="752474"/>
          <a:ext cx="3884962" cy="75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EMAIL: </a:t>
          </a:r>
          <a:r>
            <a:rPr lang="en-US" sz="1600" kern="1200">
              <a:hlinkClick xmlns:r="http://schemas.openxmlformats.org/officeDocument/2006/relationships" r:id="rId1"/>
            </a:rPr>
            <a:t>GCRUMP@BUFFALOSCHOOLS.ORG</a:t>
          </a:r>
          <a:endParaRPr lang="en-US" sz="1600" kern="1200"/>
        </a:p>
      </dsp:txBody>
      <dsp:txXfrm>
        <a:off x="0" y="752474"/>
        <a:ext cx="3884962" cy="752474"/>
      </dsp:txXfrm>
    </dsp:sp>
    <dsp:sp modelId="{C9A41CD3-0CC7-4CB7-8CF7-BC0F445245D6}">
      <dsp:nvSpPr>
        <dsp:cNvPr id="0" name=""/>
        <dsp:cNvSpPr/>
      </dsp:nvSpPr>
      <dsp:spPr>
        <a:xfrm>
          <a:off x="0" y="1504949"/>
          <a:ext cx="3884962" cy="0"/>
        </a:xfrm>
        <a:prstGeom prst="line">
          <a:avLst/>
        </a:prstGeom>
        <a:solidFill>
          <a:schemeClr val="accent5">
            <a:hueOff val="997836"/>
            <a:satOff val="449"/>
            <a:lumOff val="-4705"/>
            <a:alphaOff val="0"/>
          </a:schemeClr>
        </a:solidFill>
        <a:ln w="9525" cap="flat" cmpd="sng" algn="ctr">
          <a:solidFill>
            <a:schemeClr val="accent5">
              <a:hueOff val="997836"/>
              <a:satOff val="449"/>
              <a:lumOff val="-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E5A0A1-70C3-4074-9503-42ED6647A5C5}">
      <dsp:nvSpPr>
        <dsp:cNvPr id="0" name=""/>
        <dsp:cNvSpPr/>
      </dsp:nvSpPr>
      <dsp:spPr>
        <a:xfrm>
          <a:off x="0" y="1504949"/>
          <a:ext cx="3884962" cy="75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CONTACT ADDRESS AND NO.: 319 SUFFOLK STREET, BUFFALO, NY 14215</a:t>
          </a:r>
        </a:p>
      </dsp:txBody>
      <dsp:txXfrm>
        <a:off x="0" y="1504949"/>
        <a:ext cx="3884962" cy="752474"/>
      </dsp:txXfrm>
    </dsp:sp>
    <dsp:sp modelId="{5268B79C-6054-4E7A-BEA5-9CDE947A2984}">
      <dsp:nvSpPr>
        <dsp:cNvPr id="0" name=""/>
        <dsp:cNvSpPr/>
      </dsp:nvSpPr>
      <dsp:spPr>
        <a:xfrm>
          <a:off x="0" y="2257424"/>
          <a:ext cx="3884962" cy="0"/>
        </a:xfrm>
        <a:prstGeom prst="line">
          <a:avLst/>
        </a:prstGeom>
        <a:solidFill>
          <a:schemeClr val="accent5">
            <a:hueOff val="1496754"/>
            <a:satOff val="674"/>
            <a:lumOff val="-7057"/>
            <a:alphaOff val="0"/>
          </a:schemeClr>
        </a:solidFill>
        <a:ln w="9525" cap="flat" cmpd="sng" algn="ctr">
          <a:solidFill>
            <a:schemeClr val="accent5">
              <a:hueOff val="1496754"/>
              <a:satOff val="674"/>
              <a:lumOff val="-70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C946D-6B95-4385-AA45-0A808FD61C47}">
      <dsp:nvSpPr>
        <dsp:cNvPr id="0" name=""/>
        <dsp:cNvSpPr/>
      </dsp:nvSpPr>
      <dsp:spPr>
        <a:xfrm>
          <a:off x="0" y="2257424"/>
          <a:ext cx="3884962" cy="75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716-816-4330 x1218</a:t>
          </a:r>
        </a:p>
      </dsp:txBody>
      <dsp:txXfrm>
        <a:off x="0" y="2257424"/>
        <a:ext cx="3884962" cy="75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89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9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2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59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My brother's keeper (mbk) program has opened registration for fall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Mr. Crump will serve as the MBK Facilitator for Frederick Law Olmsted School #156. Mr. Crump’s classroom is 218.</a:t>
            </a:r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58" r="25228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6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4B166-CDDB-FFF1-D3B8-DABF311E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540000"/>
            <a:ext cx="3884962" cy="1331637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 dirty="0"/>
              <a:t>FOR MORE INFORMATION ON MBK AT F.L. OLMSTED 2024-2025</a:t>
            </a:r>
            <a:br>
              <a:rPr lang="en-US" sz="1500" dirty="0"/>
            </a:br>
            <a:r>
              <a:rPr lang="en-US" sz="1500" dirty="0"/>
              <a:t>PLEASE CONTACT MR. CRUMP</a:t>
            </a:r>
          </a:p>
        </p:txBody>
      </p:sp>
      <p:pic>
        <p:nvPicPr>
          <p:cNvPr id="6" name="Picture 5" descr="A group of people sitting in chairs in a hallway&#10;&#10;Description automatically generated">
            <a:extLst>
              <a:ext uri="{FF2B5EF4-FFF2-40B4-BE49-F238E27FC236}">
                <a16:creationId xmlns:a16="http://schemas.microsoft.com/office/drawing/2014/main" id="{5B3294C6-3258-EC69-66BE-06E33DD5B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6582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16FFA73-FBC5-1FD3-B828-61DD1D1CC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851427"/>
              </p:ext>
            </p:extLst>
          </p:nvPr>
        </p:nvGraphicFramePr>
        <p:xfrm>
          <a:off x="7766050" y="2759076"/>
          <a:ext cx="3884962" cy="300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8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531814"/>
            <a:ext cx="4457690" cy="1720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MBK PROGRAM PROVIDES, PEER CONNNECTIONS, MENTORSHIP, CULTURAL LESSONS, AND FUN ACTIVITIES.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531815"/>
            <a:ext cx="4451347" cy="1720850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ALL SERVICES ARE PROVIDED BY BUFFALO PUBLIC SCHOOLS (BPS) AND ARE ALWAYS FREE 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2" b="2437"/>
          <a:stretch/>
        </p:blipFill>
        <p:spPr>
          <a:xfrm>
            <a:off x="541339" y="2843214"/>
            <a:ext cx="5554800" cy="3472117"/>
          </a:xfrm>
          <a:prstGeom prst="rect">
            <a:avLst/>
          </a:prstGeom>
        </p:spPr>
      </p:pic>
      <p:pic>
        <p:nvPicPr>
          <p:cNvPr id="6" name="Picture 5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1EDA6B4F-4AD0-44F0-0FD4-12C99D9C1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 b="12075"/>
          <a:stretch/>
        </p:blipFill>
        <p:spPr>
          <a:xfrm>
            <a:off x="6096212" y="2841329"/>
            <a:ext cx="5554800" cy="3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5"/>
            <a:ext cx="4451349" cy="153295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THE 2024-2025 MBK PROGRAM WILL BEGIN AFTERSCHOOL Sessions IN OCTOBER AND END IN MARCH.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15209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200" dirty="0"/>
              <a:t>THE PROGRAM IS LOCATED AT MCKINLEY HIGH SCHOOL.  THERE  OUR SATURDAY SESSIONS  INCLUDE EDUCATION LESSONS AND RECREATIONAL ACTIVITIES . </a:t>
            </a:r>
          </a:p>
        </p:txBody>
      </p:sp>
      <p:pic>
        <p:nvPicPr>
          <p:cNvPr id="7" name="Picture 6" descr="A group of people on treadmills&#10;&#10;Description automatically generated">
            <a:extLst>
              <a:ext uri="{FF2B5EF4-FFF2-40B4-BE49-F238E27FC236}">
                <a16:creationId xmlns:a16="http://schemas.microsoft.com/office/drawing/2014/main" id="{48332B27-5848-3E85-DA59-721D86AA1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15164"/>
          <a:stretch/>
        </p:blipFill>
        <p:spPr>
          <a:xfrm>
            <a:off x="1" y="10"/>
            <a:ext cx="3308350" cy="685799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49" r="29646" b="-1"/>
          <a:stretch/>
        </p:blipFill>
        <p:spPr>
          <a:xfrm>
            <a:off x="8883600" y="10"/>
            <a:ext cx="33084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531814"/>
            <a:ext cx="4457690" cy="1720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MBK PROGRAM WILL MEET AT </a:t>
            </a:r>
            <a:r>
              <a:rPr lang="en-US" sz="2000" dirty="0" err="1"/>
              <a:t>fl</a:t>
            </a:r>
            <a:r>
              <a:rPr lang="en-US" sz="2000" dirty="0"/>
              <a:t> OLMSTED IN ROOM 218 Tuesdays and Thursdays from 3-5pm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531815"/>
            <a:ext cx="4451347" cy="1720850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All MBK Scholars should meet in the cafeteria and enjoy afternoon snacks.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2" b="2437"/>
          <a:stretch/>
        </p:blipFill>
        <p:spPr>
          <a:xfrm>
            <a:off x="541339" y="2843214"/>
            <a:ext cx="5554800" cy="3472117"/>
          </a:xfrm>
          <a:prstGeom prst="rect">
            <a:avLst/>
          </a:prstGeom>
        </p:spPr>
      </p:pic>
      <p:pic>
        <p:nvPicPr>
          <p:cNvPr id="9" name="Picture 8" descr="A group of people in a field&#10;&#10;Description automatically generated">
            <a:extLst>
              <a:ext uri="{FF2B5EF4-FFF2-40B4-BE49-F238E27FC236}">
                <a16:creationId xmlns:a16="http://schemas.microsoft.com/office/drawing/2014/main" id="{2E7120D6-D828-A257-6AF2-D49B4842A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1" y="2843214"/>
            <a:ext cx="4363610" cy="32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531814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sz="2600" dirty="0"/>
              <a:t>Each meeting provides mbk scholars WITH  cultural lessons.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531815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Activities and lessons are also provided for Social and Emotional Learning (SEL).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2" b="2437"/>
          <a:stretch/>
        </p:blipFill>
        <p:spPr>
          <a:xfrm>
            <a:off x="541339" y="2884852"/>
            <a:ext cx="5421600" cy="3388841"/>
          </a:xfrm>
          <a:prstGeom prst="rect">
            <a:avLst/>
          </a:prstGeom>
        </p:spPr>
      </p:pic>
      <p:pic>
        <p:nvPicPr>
          <p:cNvPr id="7" name="Picture 6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AAE80CDF-879B-7AC2-99BF-916AFD660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12" y="2841329"/>
            <a:ext cx="4632000" cy="3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4451349" cy="1532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MBK PROGRAM PROVIDES scholars with life saving lessons and field trips to historic locations.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850" y="4248000"/>
            <a:ext cx="4451349" cy="152097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ALL SERVICES ARE PROVIDED TO REDUCE DISCIPLINARY REFERRALS AND INCREASE ACADEMIC ACHIEVEMENT.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036B80B-269D-4F02-9EF9-A6A4E917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7" name="Picture 6" descr="A group of people in a pool&#10;&#10;Description automatically generated">
            <a:extLst>
              <a:ext uri="{FF2B5EF4-FFF2-40B4-BE49-F238E27FC236}">
                <a16:creationId xmlns:a16="http://schemas.microsoft.com/office/drawing/2014/main" id="{59A7266E-BA70-D122-D60F-F1654992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13" y="540000"/>
            <a:ext cx="3672000" cy="2754000"/>
          </a:xfrm>
          <a:prstGeom prst="rect">
            <a:avLst/>
          </a:prstGeom>
        </p:spPr>
      </p:pic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2" b="2437"/>
          <a:stretch/>
        </p:blipFill>
        <p:spPr>
          <a:xfrm>
            <a:off x="7228535" y="3564000"/>
            <a:ext cx="4405955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531814"/>
            <a:ext cx="4457690" cy="1720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 mbk OUR bps YOUTH are exposed to dream building events and opportunities.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531815"/>
            <a:ext cx="4451347" cy="172085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/>
              <a:t>ALL FIELD TRIPS AND ACTIVITIES ARE STRICTLY MONITORED FOR CHILD SAFETY. ALL MBK SCHOLARS MUST HAVE SIGNED CONSENT TO  ATTEND SHORT- AND LONG-TERM TRIPS.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8AB13C77-6371-08E5-484F-61DE9CD77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8"/>
          <a:stretch/>
        </p:blipFill>
        <p:spPr>
          <a:xfrm>
            <a:off x="541339" y="2843214"/>
            <a:ext cx="5554800" cy="3472117"/>
          </a:xfrm>
          <a:prstGeom prst="rect">
            <a:avLst/>
          </a:prstGeom>
        </p:spPr>
      </p:pic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29"/>
          <a:stretch/>
        </p:blipFill>
        <p:spPr>
          <a:xfrm>
            <a:off x="6096212" y="2841329"/>
            <a:ext cx="5554800" cy="3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mbk PROGRAM OFFERS Youth CONNECTIONS TO COMMUNITY ARTISTS, MOTIVATIONAL SPEAKERs,  AND dynamic LEADERS.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MBK STUDENTS CAN LOOK FORWARD TO EXCHANGES WITH DEDICATED PROFESSIONALS WHO ARE PASSIONATE ABOUT THE GOALS OF THE PROGRAM.  </a:t>
            </a:r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70" r="7766" b="-2"/>
          <a:stretch/>
        </p:blipFill>
        <p:spPr>
          <a:xfrm>
            <a:off x="20" y="10"/>
            <a:ext cx="3862780" cy="3430790"/>
          </a:xfrm>
          <a:prstGeom prst="rect">
            <a:avLst/>
          </a:prstGeom>
        </p:spPr>
      </p:pic>
      <p:pic>
        <p:nvPicPr>
          <p:cNvPr id="6" name="Picture 5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BDDE4B99-FAB7-8F99-8220-8101D649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7"/>
          <a:stretch/>
        </p:blipFill>
        <p:spPr>
          <a:xfrm>
            <a:off x="20" y="3427200"/>
            <a:ext cx="3862780" cy="343080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8D5CE-788E-2378-5902-90BD4E1F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531814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sz="2600" dirty="0"/>
              <a:t>THE mbk PROGRAM OFFERS HEALTHY AND HEARTY MEALS FOR SCHOLARS.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52292-3D9C-D069-966C-1CE31EE4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531815"/>
            <a:ext cx="4451347" cy="1720850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900" dirty="0"/>
              <a:t>MBK STUDENTS ENJOY AN ANNUAL CELEBRATION  WHERE AWARDS ARE GRANTED FOR TOP BPS SCHOLARS. PARENTS AND GUARDIANS ARE ALWAYS INVITED.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86849739-819E-54AC-BF40-989FA381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3" b="1593"/>
          <a:stretch/>
        </p:blipFill>
        <p:spPr>
          <a:xfrm>
            <a:off x="20" y="2843213"/>
            <a:ext cx="6098380" cy="4014787"/>
          </a:xfrm>
          <a:prstGeom prst="rect">
            <a:avLst/>
          </a:prstGeom>
        </p:spPr>
      </p:pic>
      <p:pic>
        <p:nvPicPr>
          <p:cNvPr id="7" name="Picture 6" descr="A group of people standing around a table full of food&#10;&#10;Description automatically generated">
            <a:extLst>
              <a:ext uri="{FF2B5EF4-FFF2-40B4-BE49-F238E27FC236}">
                <a16:creationId xmlns:a16="http://schemas.microsoft.com/office/drawing/2014/main" id="{437C426C-328F-749F-8C96-BE5C22C3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9450"/>
          <a:stretch/>
        </p:blipFill>
        <p:spPr>
          <a:xfrm>
            <a:off x="6093600" y="2844000"/>
            <a:ext cx="6098400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eaf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344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 Light</vt:lpstr>
      <vt:lpstr>Rockwell Nova Light</vt:lpstr>
      <vt:lpstr>Wingdings</vt:lpstr>
      <vt:lpstr>LeafVTI</vt:lpstr>
      <vt:lpstr>My brother's keeper (mbk) program has opened registration for fall 2024</vt:lpstr>
      <vt:lpstr>THE MBK PROGRAM PROVIDES, PEER CONNNECTIONS, MENTORSHIP, CULTURAL LESSONS, AND FUN ACTIVITIES.   </vt:lpstr>
      <vt:lpstr>THE 2024-2025 MBK PROGRAM WILL BEGIN AFTERSCHOOL Sessions IN OCTOBER AND END IN MARCH.    </vt:lpstr>
      <vt:lpstr>THE MBK PROGRAM WILL MEET AT fl OLMSTED IN ROOM 218 Tuesdays and Thursdays from 3-5pm   </vt:lpstr>
      <vt:lpstr>Each meeting provides mbk scholars WITH  cultural lessons.  </vt:lpstr>
      <vt:lpstr>THE MBK PROGRAM PROVIDES scholars with life saving lessons and field trips to historic locations. </vt:lpstr>
      <vt:lpstr>In mbk OUR bps YOUTH are exposed to dream building events and opportunities.</vt:lpstr>
      <vt:lpstr>THE mbk PROGRAM OFFERS Youth CONNECTIONS TO COMMUNITY ARTISTS, MOTIVATIONAL SPEAKERs,  AND dynamic LEADERS.</vt:lpstr>
      <vt:lpstr>THE mbk PROGRAM OFFERS HEALTHY AND HEARTY MEALS FOR SCHOLARS.</vt:lpstr>
      <vt:lpstr>FOR MORE INFORMATION ON MBK AT F.L. OLMSTED 2024-2025 PLEASE CONTACT MR. CRUMP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Crump</dc:creator>
  <cp:lastModifiedBy>Gary Crump</cp:lastModifiedBy>
  <cp:revision>5</cp:revision>
  <dcterms:created xsi:type="dcterms:W3CDTF">2024-09-08T22:37:07Z</dcterms:created>
  <dcterms:modified xsi:type="dcterms:W3CDTF">2024-09-14T17:34:23Z</dcterms:modified>
</cp:coreProperties>
</file>